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281" r:id="rId3"/>
    <p:sldId id="258" r:id="rId4"/>
    <p:sldId id="282" r:id="rId5"/>
    <p:sldId id="266" r:id="rId6"/>
    <p:sldId id="280" r:id="rId7"/>
    <p:sldId id="271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03D"/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>
        <p:scale>
          <a:sx n="87" d="100"/>
          <a:sy n="87" d="100"/>
        </p:scale>
        <p:origin x="30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AFDB-0FAA-43E4-AC01-739BD1F6C739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727D5-9FEE-4130-A12B-6AF9F043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3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148130" y="-5144189"/>
            <a:ext cx="18996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1D8F10E-CD82-4DC6-BC27-B74B16CC50AF}" type="datetime1">
              <a:rPr lang="en-US" smtClean="0"/>
              <a:t>4/9/2021</a:t>
            </a:fld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32B50A7-EFDA-4CB4-877D-A7904AC427E1}" type="datetime1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F55550E-1869-4962-9FEC-BA451189D92C}" type="datetime1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9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8071AF8-143C-4A25-AB96-72C56FB6C358}" type="datetime1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44464-2097-4065-8501-E905BF8A932F}" type="datetime1">
              <a:rPr lang="en-US" smtClean="0"/>
              <a:t>4/9/2021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51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6B44CF-8164-4B06-A50B-1874643705D4}" type="datetime1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93A149D-5218-4BDD-A484-00ED9F2A5D19}" type="datetime1">
              <a:rPr lang="en-US" smtClean="0"/>
              <a:t>4/9/2021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7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4242-612B-48E2-9FD8-7DA4C9D5C116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04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3591122" y="-1742878"/>
            <a:ext cx="50137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6DEFDB6E-A984-43C6-937D-569D185B41D6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509981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57674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4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 rot="5400000">
            <a:off x="5945572" y="611570"/>
            <a:ext cx="30480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 rot="5400000">
            <a:off x="5166360" y="-5171623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6085317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613D08C-12CB-44C4-8DE7-938E82DCEDD3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661592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509285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376092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3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1"/>
            <a:ext cx="9652000" cy="2819400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707969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0F34978-E4EC-4FD8-9EC0-C1EB1B154073}" type="datetime1">
              <a:rPr lang="en-US" smtClean="0"/>
              <a:t>4/9/2021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0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208755" y="-125245"/>
            <a:ext cx="1778432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0B89CEB9-069F-48A8-AF11-B494C66D2A2C}" type="datetime1">
              <a:rPr lang="en-US" smtClean="0"/>
              <a:t>4/9/2021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5846908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58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5400000">
            <a:off x="5166361" y="-157924"/>
            <a:ext cx="184378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48800" y="6400800"/>
            <a:ext cx="2540000" cy="304800"/>
          </a:xfrm>
        </p:spPr>
        <p:txBody>
          <a:bodyPr anchor="ctr"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1C96AEC-8CDA-4024-8C4A-8068EE8C0620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659972"/>
            <a:ext cx="9652000" cy="2582077"/>
          </a:xfrm>
        </p:spPr>
        <p:txBody>
          <a:bodyPr anchor="b"/>
          <a:lstStyle>
            <a:lvl1pPr algn="ctr">
              <a:spcAft>
                <a:spcPts val="0"/>
              </a:spcAft>
              <a:defRPr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3362155"/>
            <a:ext cx="9652000" cy="137160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 rot="5400000">
            <a:off x="6040632" y="-1067787"/>
            <a:ext cx="114680" cy="12188061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31" y="5383669"/>
            <a:ext cx="2050456" cy="10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42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91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 userDrawn="1"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7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solidFill>
              <a:srgbClr val="F1AB1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D290CC0-155B-439F-8838-095C610E826B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3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47287"/>
            <a:ext cx="11074400" cy="990600"/>
          </a:xfrm>
        </p:spPr>
        <p:txBody>
          <a:bodyPr anchor="ctr"/>
          <a:lstStyle>
            <a:lvl1pPr>
              <a:defRPr sz="2800" cap="small" baseline="0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8555"/>
            <a:ext cx="11074400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Arial Hebrew Scholar" charset="-79"/>
                <a:ea typeface="Arial Hebrew Scholar" charset="-79"/>
                <a:cs typeface="Arial Hebrew Scholar" charset="-79"/>
              </a:defRPr>
            </a:lvl1pPr>
          </a:lstStyle>
          <a:p>
            <a:pPr>
              <a:defRPr/>
            </a:pPr>
            <a:fld id="{BB1D2D94-C732-4E8F-827F-D7FFC256506A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530E-D695-45C9-AFB6-E411BBE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47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358557"/>
            <a:ext cx="5442095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557"/>
            <a:ext cx="5486400" cy="5001061"/>
          </a:xfrm>
        </p:spPr>
        <p:txBody>
          <a:bodyPr anchor="t"/>
          <a:lstStyle>
            <a:lvl1pPr>
              <a:buClr>
                <a:srgbClr val="003264"/>
              </a:buClr>
              <a:buFont typeface="Arial"/>
              <a:buChar char="•"/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9D31-C077-4F1D-9A24-5EC35A00F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2A44D36-410E-4408-9741-9FF1BF2C4D8C}" type="datetime1">
              <a:rPr lang="en-US" smtClean="0"/>
              <a:t>4/9/2021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7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857" y="1351145"/>
            <a:ext cx="5500347" cy="5008472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51145"/>
            <a:ext cx="5485716" cy="2439029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2" y="3868933"/>
            <a:ext cx="5485716" cy="2490685"/>
          </a:xfrm>
        </p:spPr>
        <p:txBody>
          <a:bodyPr/>
          <a:lstStyle>
            <a:lvl1pPr>
              <a:buFont typeface="Arial"/>
              <a:buChar char="•"/>
              <a:defRPr sz="2000"/>
            </a:lvl1pPr>
            <a:lvl2pPr>
              <a:defRPr sz="19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02BB6-1A9C-452C-B494-FBD8DDFC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249C40AE-7E8E-40BD-AE9C-C6AF1C2D272A}" type="datetime1">
              <a:rPr lang="en-US" smtClean="0"/>
              <a:t>4/9/2021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869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860" y="1301923"/>
            <a:ext cx="5434711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2" y="1301923"/>
            <a:ext cx="5485716" cy="2478407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3860" y="3937846"/>
            <a:ext cx="5434711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2" y="3937846"/>
            <a:ext cx="5485716" cy="2461151"/>
          </a:xfrm>
        </p:spPr>
        <p:txBody>
          <a:bodyPr/>
          <a:lstStyle>
            <a:lvl1pPr>
              <a:defRPr sz="2100"/>
            </a:lvl1pPr>
            <a:lvl2pPr>
              <a:defRPr sz="18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400"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CDCE-4D8C-4EA9-B9D4-D147A0E7BB87}" type="datetime1">
              <a:rPr lang="en-US" smtClean="0"/>
              <a:t>4/9/2021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62A-80FB-44D8-8A0D-CECAD572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592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able Placeholder 2"/>
          <p:cNvSpPr>
            <a:spLocks noGrp="1"/>
          </p:cNvSpPr>
          <p:nvPr>
            <p:ph type="tbl" idx="1" hasCustomPrompt="1"/>
          </p:nvPr>
        </p:nvSpPr>
        <p:spPr>
          <a:xfrm>
            <a:off x="603861" y="1348711"/>
            <a:ext cx="11079457" cy="5010907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US" noProof="0" dirty="0"/>
              <a:t>Table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180C0-0ACE-425D-849B-9C4339D94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7131"/>
            <a:ext cx="11074400" cy="990600"/>
          </a:xfrm>
        </p:spPr>
        <p:txBody>
          <a:bodyPr/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BC74044-A3A4-4219-B99F-C20995E7347E}" type="datetime1">
              <a:rPr lang="en-US" smtClean="0"/>
              <a:t>4/9/2021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24081" y="5745753"/>
            <a:ext cx="2147776" cy="304800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1048D3A-CDCC-4967-B26B-38CDAD578613}" type="datetime1">
              <a:rPr lang="en-US" smtClean="0"/>
              <a:t>4/9/2021</a:t>
            </a:fld>
            <a:endParaRPr lang="en-US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62251" y="4461865"/>
            <a:ext cx="9652000" cy="1086040"/>
          </a:xfrm>
        </p:spPr>
        <p:txBody>
          <a:bodyPr anchor="t"/>
          <a:lstStyle>
            <a:lvl1pPr marL="0" indent="0" algn="ctr">
              <a:buFontTx/>
              <a:buNone/>
              <a:defRPr sz="1800" b="0" i="0" spc="100">
                <a:solidFill>
                  <a:srgbClr val="FFFF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2309558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637" y="378615"/>
            <a:ext cx="205122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3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662" y="4800601"/>
            <a:ext cx="8913452" cy="566739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663" y="612775"/>
            <a:ext cx="8913452" cy="41148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4662" y="5367339"/>
            <a:ext cx="8913452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16E3-BCC5-4306-8204-3518F1026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823885" y="6553200"/>
            <a:ext cx="3858475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A73DC46-18F8-4BF7-B957-2C42CF09E9ED}" type="datetime1">
              <a:rPr lang="en-US" smtClean="0"/>
              <a:t>4/9/2021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2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 rot="5400000">
            <a:off x="5553940" y="219941"/>
            <a:ext cx="1088067" cy="12188061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rgbClr val="FFCC00"/>
                </a:solidFill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4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2668971" y="-2665030"/>
            <a:ext cx="68580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2251" y="1921457"/>
            <a:ext cx="9652000" cy="2048540"/>
          </a:xfrm>
        </p:spPr>
        <p:txBody>
          <a:bodyPr anchor="ctr"/>
          <a:lstStyle>
            <a:lvl1pPr algn="ctr">
              <a:spcAft>
                <a:spcPts val="0"/>
              </a:spcAft>
              <a:defRPr sz="2100" b="1">
                <a:solidFill>
                  <a:srgbClr val="1B203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73" y="6190083"/>
            <a:ext cx="6740556" cy="2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 rot="5400000">
            <a:off x="2668971" y="-2665029"/>
            <a:ext cx="6858000" cy="121880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 rot="5400000">
            <a:off x="5553938" y="219938"/>
            <a:ext cx="1088068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" y="2"/>
            <a:ext cx="12192000" cy="5769929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53" y="6190082"/>
            <a:ext cx="6740595" cy="24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151819"/>
            <a:ext cx="12192000" cy="4001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5427" y="147287"/>
            <a:ext cx="11086935" cy="990600"/>
          </a:xfrm>
        </p:spPr>
        <p:txBody>
          <a:bodyPr anchor="ctr"/>
          <a:lstStyle>
            <a:lvl1pPr>
              <a:defRPr sz="2800" cap="sm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4" y="1358555"/>
            <a:ext cx="11086936" cy="5001061"/>
          </a:xfrm>
        </p:spPr>
        <p:txBody>
          <a:bodyPr/>
          <a:lstStyle>
            <a:lvl1pPr>
              <a:buClr>
                <a:srgbClr val="003264"/>
              </a:buClr>
              <a:buFont typeface="Arial"/>
              <a:buChar char="•"/>
              <a:defRPr baseline="0">
                <a:solidFill>
                  <a:srgbClr val="1B203D"/>
                </a:solidFill>
              </a:defRPr>
            </a:lvl1pPr>
            <a:lvl2pPr>
              <a:defRPr baseline="0"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 baseline="0"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022016" y="6553200"/>
            <a:ext cx="2660344" cy="304800"/>
          </a:xfrm>
          <a:ln/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B1E314-6B71-4873-B5A4-9D5EF321D677}" type="datetime1">
              <a:rPr lang="en-US" smtClean="0"/>
              <a:t>4/9/2021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5425" y="6553200"/>
            <a:ext cx="6570492" cy="304800"/>
          </a:xfrm>
          <a:ln/>
        </p:spPr>
        <p:txBody>
          <a:bodyPr/>
          <a:lstStyle>
            <a:lvl1pPr>
              <a:defRPr>
                <a:solidFill>
                  <a:srgbClr val="1B203D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DA9BD1-1805-44FA-9AD6-725CEF913B85}" type="datetime1">
              <a:rPr lang="en-US" smtClean="0"/>
              <a:t>4/9/2021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rgbClr val="1B203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rgbClr val="1B203D"/>
                </a:solidFill>
                <a:latin typeface="Rial"/>
                <a:cs typeface="Rial"/>
              </a:defRPr>
            </a:lvl1pPr>
          </a:lstStyle>
          <a:p>
            <a:fld id="{100EBF49-2DB2-4691-87F9-AEACA211C96E}" type="slidenum">
              <a:rPr lang="en-US" smtClean="0"/>
              <a:t>‹#›</a:t>
            </a:fld>
            <a:endParaRPr lang="en-US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6785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chemeClr val="bg1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>
            <a:spLocks noChangeArrowheads="1"/>
          </p:cNvSpPr>
          <p:nvPr/>
        </p:nvSpPr>
        <p:spPr bwMode="auto">
          <a:xfrm rot="5400000">
            <a:off x="5827329" y="497271"/>
            <a:ext cx="533400" cy="12188059"/>
          </a:xfrm>
          <a:prstGeom prst="rect">
            <a:avLst/>
          </a:prstGeom>
          <a:solidFill>
            <a:srgbClr val="1B203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 rot="5400000">
            <a:off x="5529030" y="-5525089"/>
            <a:ext cx="1137884" cy="12188059"/>
          </a:xfrm>
          <a:prstGeom prst="rect">
            <a:avLst/>
          </a:prstGeom>
          <a:solidFill>
            <a:srgbClr val="F1AB1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  <a:defRPr/>
            </a:pPr>
            <a:endParaRPr lang="en-US" sz="20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7284"/>
            <a:ext cx="1107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68403"/>
            <a:ext cx="11074400" cy="495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7629" y="6553200"/>
            <a:ext cx="388473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B35EB2DA-3FF7-4508-AFCF-3FB44A2CD76A}" type="datetime1">
              <a:rPr lang="en-US" smtClean="0"/>
              <a:t>4/9/2021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173" y="6553200"/>
            <a:ext cx="386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800" b="1" i="0" u="none" kern="1500" cap="all" spc="15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3929" y="65532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900" b="1" i="0" u="none" cap="all">
                <a:solidFill>
                  <a:schemeClr val="bg1"/>
                </a:solidFill>
                <a:latin typeface="Rial"/>
                <a:cs typeface="Rial"/>
              </a:defRPr>
            </a:lvl1pPr>
          </a:lstStyle>
          <a:p>
            <a:pPr>
              <a:defRPr/>
            </a:pPr>
            <a:fld id="{1BD493C5-18C0-4657-ABB8-57661F65A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4106" name="Straight Connector 11"/>
          <p:cNvCxnSpPr>
            <a:cxnSpLocks noChangeShapeType="1"/>
          </p:cNvCxnSpPr>
          <p:nvPr/>
        </p:nvCxnSpPr>
        <p:spPr bwMode="auto">
          <a:xfrm>
            <a:off x="1432079" y="1137884"/>
            <a:ext cx="10353524" cy="159104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4107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11440850" y="723637"/>
            <a:ext cx="77788" cy="2116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52596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 cap="all">
          <a:solidFill>
            <a:srgbClr val="1B203D"/>
          </a:solidFill>
          <a:latin typeface="Arial"/>
          <a:ea typeface="+mj-ea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3D7C"/>
          </a:solidFill>
          <a:latin typeface="Arial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Clr>
          <a:srgbClr val="003264"/>
        </a:buClr>
        <a:buChar char="•"/>
        <a:defRPr sz="2100">
          <a:solidFill>
            <a:srgbClr val="1B203D"/>
          </a:solidFill>
          <a:latin typeface="Arial"/>
          <a:ea typeface="+mn-ea"/>
          <a:cs typeface="Arial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Char char="–"/>
        <a:defRPr sz="1800" b="1">
          <a:solidFill>
            <a:srgbClr val="1B203D"/>
          </a:solidFill>
          <a:latin typeface="Arial"/>
          <a:cs typeface="Arial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Char char="•"/>
        <a:defRPr sz="1800" i="0">
          <a:solidFill>
            <a:srgbClr val="1B203D"/>
          </a:solidFill>
          <a:latin typeface="Arial"/>
          <a:cs typeface="Arial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1B203D"/>
          </a:solidFill>
          <a:latin typeface="Arial"/>
          <a:cs typeface="Arial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1B203D"/>
          </a:solidFill>
          <a:latin typeface="Arial"/>
          <a:cs typeface="Arial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D7C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459B11-F90A-4B2A-BCCF-8C93F47F1452}"/>
              </a:ext>
            </a:extLst>
          </p:cNvPr>
          <p:cNvSpPr/>
          <p:nvPr/>
        </p:nvSpPr>
        <p:spPr bwMode="auto">
          <a:xfrm>
            <a:off x="0" y="0"/>
            <a:ext cx="12192000" cy="2103120"/>
          </a:xfrm>
          <a:prstGeom prst="rect">
            <a:avLst/>
          </a:prstGeom>
          <a:solidFill>
            <a:srgbClr val="1B20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7688"/>
            <a:ext cx="12192000" cy="990600"/>
          </a:xfrm>
        </p:spPr>
        <p:txBody>
          <a:bodyPr/>
          <a:lstStyle/>
          <a:p>
            <a:r>
              <a:rPr lang="en-US" sz="4400" dirty="0">
                <a:latin typeface="Verdana" panose="020B0604030504040204" pitchFamily="34" charset="0"/>
                <a:ea typeface="Verdana" panose="020B0604030504040204" pitchFamily="34" charset="0"/>
              </a:rPr>
              <a:t>Rare Earth Metal Recovery from Waste Stream Using Algae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442F000-F8F4-45A4-BE9F-1A09A860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t="1869" r="2244" b="1276"/>
          <a:stretch/>
        </p:blipFill>
        <p:spPr>
          <a:xfrm>
            <a:off x="86224" y="2636833"/>
            <a:ext cx="1720596" cy="210312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5E4FB4F-FD53-4644-A523-9226DC9B2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9" y="4544998"/>
            <a:ext cx="1640277" cy="172775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12FEC50-51EF-45F6-B47B-E08A7D2338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9" r="9339"/>
          <a:stretch/>
        </p:blipFill>
        <p:spPr>
          <a:xfrm>
            <a:off x="10314328" y="2279246"/>
            <a:ext cx="1662830" cy="2769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A38D93-01F6-4CB9-AB51-29162DFDCB20}"/>
              </a:ext>
            </a:extLst>
          </p:cNvPr>
          <p:cNvSpPr txBox="1"/>
          <p:nvPr/>
        </p:nvSpPr>
        <p:spPr>
          <a:xfrm>
            <a:off x="0" y="27474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Alexa Rosenthal, </a:t>
            </a:r>
            <a:r>
              <a:rPr lang="en-US" sz="3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Fethiye</a:t>
            </a:r>
            <a:r>
              <a:rPr 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Ozis</a:t>
            </a:r>
            <a:r>
              <a:rPr 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Ph.D.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8BD9D6-BF20-4117-A65F-2A8497612476}"/>
              </a:ext>
            </a:extLst>
          </p:cNvPr>
          <p:cNvSpPr txBox="1"/>
          <p:nvPr/>
        </p:nvSpPr>
        <p:spPr>
          <a:xfrm>
            <a:off x="0" y="3640037"/>
            <a:ext cx="122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Department of Civil Engineering,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Construction Management, and Environmental Engineering</a:t>
            </a:r>
          </a:p>
        </p:txBody>
      </p:sp>
    </p:spTree>
    <p:extLst>
      <p:ext uri="{BB962C8B-B14F-4D97-AF65-F5344CB8AC3E}">
        <p14:creationId xmlns:p14="http://schemas.microsoft.com/office/powerpoint/2010/main" val="2121626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7284"/>
            <a:ext cx="11074400" cy="99060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7FFF9-6422-4B97-A1B8-C63BBE685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143" y="1230197"/>
            <a:ext cx="7307008" cy="5147033"/>
          </a:xfrm>
        </p:spPr>
        <p:txBody>
          <a:bodyPr wrap="square" anchor="t">
            <a:normAutofit lnSpcReduction="10000"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Rare Earth Elements (REEs)</a:t>
            </a:r>
            <a:r>
              <a:rPr lang="en-US" sz="22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Modern technology</a:t>
            </a: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Increasing demand </a:t>
            </a: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Costly extraction </a:t>
            </a: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Adverse effects on the environment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Yttrium</a:t>
            </a:r>
            <a:r>
              <a:rPr lang="en-US" sz="22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2,3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Employed by NASA</a:t>
            </a: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Biosorption by </a:t>
            </a:r>
            <a:r>
              <a:rPr lang="en-US" sz="2100" b="0" i="1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Scenedesmus</a:t>
            </a:r>
          </a:p>
          <a:p>
            <a:pPr lvl="1"/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Aluminum (Al</a:t>
            </a:r>
            <a:r>
              <a:rPr lang="en-US" sz="2100" b="0" baseline="3000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2100" b="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used as a substitute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Hypothesis: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 Algae will effectively sorb the metal and as algae mass increases, the removal efficiency increases. </a:t>
            </a:r>
          </a:p>
          <a:p>
            <a:pPr marL="457188" lvl="1" indent="0">
              <a:buNone/>
            </a:pPr>
            <a:endParaRPr lang="en-US" sz="2200" dirty="0">
              <a:solidFill>
                <a:srgbClr val="1B203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188" lvl="1" indent="0">
              <a:buNone/>
            </a:pPr>
            <a:endParaRPr lang="en-US" sz="2100" dirty="0">
              <a:solidFill>
                <a:srgbClr val="1B203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08C61-0507-4E6B-BC36-40274E9F8EF1}"/>
              </a:ext>
            </a:extLst>
          </p:cNvPr>
          <p:cNvSpPr txBox="1"/>
          <p:nvPr/>
        </p:nvSpPr>
        <p:spPr>
          <a:xfrm>
            <a:off x="7094142" y="4900846"/>
            <a:ext cx="46896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Figure 1: Yttrium Metal</a:t>
            </a:r>
            <a:r>
              <a:rPr lang="en-US" sz="15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80D3E-73F4-465B-8706-184F27AAFC41}"/>
              </a:ext>
            </a:extLst>
          </p:cNvPr>
          <p:cNvSpPr txBox="1"/>
          <p:nvPr/>
        </p:nvSpPr>
        <p:spPr>
          <a:xfrm>
            <a:off x="-75100" y="6328267"/>
            <a:ext cx="122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[1] H. M. King, “REE - Rare Earth Elements and their Uses,” </a:t>
            </a:r>
            <a:r>
              <a:rPr lang="en-US" sz="700" i="1" dirty="0">
                <a:latin typeface="Verdana" panose="020B0604030504040204" pitchFamily="34" charset="0"/>
                <a:ea typeface="Verdana" panose="020B0604030504040204" pitchFamily="34" charset="0"/>
              </a:rPr>
              <a:t>geology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. [Online]. Available: https://geology.com/articles/rare-earth-elements/. [Accessed: 23-Feb-2020].</a:t>
            </a:r>
          </a:p>
          <a:p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[2] “Yttrium - Element information, properties and uses: Periodic Table,” </a:t>
            </a:r>
            <a:r>
              <a:rPr lang="en-US" sz="700" i="1" dirty="0">
                <a:latin typeface="Verdana" panose="020B0604030504040204" pitchFamily="34" charset="0"/>
                <a:ea typeface="Verdana" panose="020B0604030504040204" pitchFamily="34" charset="0"/>
              </a:rPr>
              <a:t>Yttrium - Element information, properties and uses | Periodic Table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, 2020. [Online]. Available: https://www.rsc.org/periodic-table/element/39/yttrium. [Accessed: 02-Mar-2020].</a:t>
            </a:r>
          </a:p>
          <a:p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[3] “blogs.nasa.gov,” </a:t>
            </a:r>
            <a:r>
              <a:rPr lang="en-US" sz="700" i="1" dirty="0">
                <a:latin typeface="Verdana" panose="020B0604030504040204" pitchFamily="34" charset="0"/>
                <a:ea typeface="Verdana" panose="020B0604030504040204" pitchFamily="34" charset="0"/>
              </a:rPr>
              <a:t>blogs.nasa.gov</a:t>
            </a:r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, 21-Mar-2018.</a:t>
            </a:r>
          </a:p>
          <a:p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[4] By Alchemist-hp (www.pse-mendelejew.de) - Own work, FAL, https://commons.wikimedia.org/w/index.php?curid=10793308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8B9B0-C926-434B-A071-58D3343D09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43" y="1711523"/>
            <a:ext cx="4689643" cy="3189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2724F1-F8F5-4CD4-B347-8CD25B8647C5}"/>
              </a:ext>
            </a:extLst>
          </p:cNvPr>
          <p:cNvSpPr txBox="1"/>
          <p:nvPr/>
        </p:nvSpPr>
        <p:spPr>
          <a:xfrm>
            <a:off x="11919020" y="653930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425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DEBEB3F-8CDB-4C6A-BDFB-4C9EF04A1114}"/>
              </a:ext>
            </a:extLst>
          </p:cNvPr>
          <p:cNvGrpSpPr/>
          <p:nvPr/>
        </p:nvGrpSpPr>
        <p:grpSpPr>
          <a:xfrm>
            <a:off x="0" y="18241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932BC7-2A2C-43A3-AFAC-46BAE8239202}"/>
                </a:ext>
              </a:extLst>
            </p:cNvPr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4046EB-CF45-44F8-BB3B-6AE097AD257A}"/>
                </a:ext>
              </a:extLst>
            </p:cNvPr>
            <p:cNvSpPr/>
            <p:nvPr/>
          </p:nvSpPr>
          <p:spPr bwMode="auto">
            <a:xfrm>
              <a:off x="0" y="0"/>
              <a:ext cx="12192000" cy="754053"/>
            </a:xfrm>
            <a:prstGeom prst="rect">
              <a:avLst/>
            </a:prstGeom>
            <a:solidFill>
              <a:srgbClr val="1B203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	METHODOLOGY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22" name="Picture 21" descr="A picture containing indoor&#10;&#10;Description automatically generated">
            <a:extLst>
              <a:ext uri="{FF2B5EF4-FFF2-40B4-BE49-F238E27FC236}">
                <a16:creationId xmlns:a16="http://schemas.microsoft.com/office/drawing/2014/main" id="{FA8BDCFE-7A8E-4143-A4DE-E738E30F0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68" y="818688"/>
            <a:ext cx="1616009" cy="2477997"/>
          </a:xfrm>
          <a:prstGeom prst="rect">
            <a:avLst/>
          </a:prstGeom>
        </p:spPr>
      </p:pic>
      <p:pic>
        <p:nvPicPr>
          <p:cNvPr id="23" name="Picture 22" descr="A picture containing text, indoor, cabinet, oven&#10;&#10;Description automatically generated">
            <a:extLst>
              <a:ext uri="{FF2B5EF4-FFF2-40B4-BE49-F238E27FC236}">
                <a16:creationId xmlns:a16="http://schemas.microsoft.com/office/drawing/2014/main" id="{AA24CE88-4BA8-4B62-A82F-CDBF41CBB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40" y="821823"/>
            <a:ext cx="2286895" cy="2469702"/>
          </a:xfrm>
          <a:prstGeom prst="rect">
            <a:avLst/>
          </a:prstGeom>
        </p:spPr>
      </p:pic>
      <p:pic>
        <p:nvPicPr>
          <p:cNvPr id="24" name="Picture 23" descr="A picture containing cup, indoor, half, eaten&#10;&#10;Description automatically generated">
            <a:extLst>
              <a:ext uri="{FF2B5EF4-FFF2-40B4-BE49-F238E27FC236}">
                <a16:creationId xmlns:a16="http://schemas.microsoft.com/office/drawing/2014/main" id="{51083664-6FA7-4952-9F3F-EE19F7D60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1" r="5196" b="15164"/>
          <a:stretch/>
        </p:blipFill>
        <p:spPr>
          <a:xfrm>
            <a:off x="7234503" y="823503"/>
            <a:ext cx="2595297" cy="2419087"/>
          </a:xfrm>
          <a:prstGeom prst="rect">
            <a:avLst/>
          </a:prstGeom>
        </p:spPr>
      </p:pic>
      <p:pic>
        <p:nvPicPr>
          <p:cNvPr id="25" name="Picture 24" descr="A picture containing indoor, plastic, several&#10;&#10;Description automatically generated">
            <a:extLst>
              <a:ext uri="{FF2B5EF4-FFF2-40B4-BE49-F238E27FC236}">
                <a16:creationId xmlns:a16="http://schemas.microsoft.com/office/drawing/2014/main" id="{FFF79782-8372-4A13-93D5-70E413100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7674" y="3946966"/>
            <a:ext cx="2781889" cy="2169940"/>
          </a:xfrm>
          <a:prstGeom prst="rect">
            <a:avLst/>
          </a:prstGeom>
        </p:spPr>
      </p:pic>
      <p:pic>
        <p:nvPicPr>
          <p:cNvPr id="26" name="Picture 25" descr="A picture containing wall&#10;&#10;Description automatically generated">
            <a:extLst>
              <a:ext uri="{FF2B5EF4-FFF2-40B4-BE49-F238E27FC236}">
                <a16:creationId xmlns:a16="http://schemas.microsoft.com/office/drawing/2014/main" id="{86F3F093-F802-4D6B-A0C1-D2CDF865AE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3" r="6344" b="14392"/>
          <a:stretch/>
        </p:blipFill>
        <p:spPr>
          <a:xfrm rot="5400000">
            <a:off x="4834343" y="4215242"/>
            <a:ext cx="2790158" cy="1649692"/>
          </a:xfrm>
          <a:prstGeom prst="rect">
            <a:avLst/>
          </a:prstGeom>
        </p:spPr>
      </p:pic>
      <p:pic>
        <p:nvPicPr>
          <p:cNvPr id="27" name="Picture 26" descr="A picture containing text&#10;&#10;Description automatically generated">
            <a:extLst>
              <a:ext uri="{FF2B5EF4-FFF2-40B4-BE49-F238E27FC236}">
                <a16:creationId xmlns:a16="http://schemas.microsoft.com/office/drawing/2014/main" id="{9B0BD183-09EF-4F77-86BD-09F607D28B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5976" r="7977" b="6197"/>
          <a:stretch/>
        </p:blipFill>
        <p:spPr>
          <a:xfrm rot="5400000">
            <a:off x="8799166" y="3942351"/>
            <a:ext cx="2773854" cy="217917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D1E7F3-82E2-4806-902B-7BE9F91EAB03}"/>
              </a:ext>
            </a:extLst>
          </p:cNvPr>
          <p:cNvSpPr txBox="1"/>
          <p:nvPr/>
        </p:nvSpPr>
        <p:spPr>
          <a:xfrm>
            <a:off x="0" y="3267417"/>
            <a:ext cx="256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Algae cultures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AE5DE1-B58C-4EB2-B838-2EC8F171BD10}"/>
              </a:ext>
            </a:extLst>
          </p:cNvPr>
          <p:cNvSpPr txBox="1"/>
          <p:nvPr/>
        </p:nvSpPr>
        <p:spPr>
          <a:xfrm>
            <a:off x="3100302" y="3252851"/>
            <a:ext cx="359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Algae drying in drying oven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D5A93E-C70B-4DD7-9297-12E420AE536A}"/>
              </a:ext>
            </a:extLst>
          </p:cNvPr>
          <p:cNvSpPr txBox="1"/>
          <p:nvPr/>
        </p:nvSpPr>
        <p:spPr>
          <a:xfrm>
            <a:off x="7234503" y="3224289"/>
            <a:ext cx="2595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Dried algae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AFF13C-F132-4D68-A77D-C64FB8B08622}"/>
              </a:ext>
            </a:extLst>
          </p:cNvPr>
          <p:cNvSpPr txBox="1"/>
          <p:nvPr/>
        </p:nvSpPr>
        <p:spPr>
          <a:xfrm>
            <a:off x="30705" y="6447498"/>
            <a:ext cx="4690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Dried algae mixing in Al</a:t>
            </a:r>
            <a:r>
              <a:rPr lang="en-US" sz="18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solution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C12332-DCE6-4DD8-9520-AD355F464186}"/>
              </a:ext>
            </a:extLst>
          </p:cNvPr>
          <p:cNvSpPr txBox="1"/>
          <p:nvPr/>
        </p:nvSpPr>
        <p:spPr>
          <a:xfrm>
            <a:off x="4681570" y="6437907"/>
            <a:ext cx="312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Centrifuged sample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BC418F-4784-4F16-9686-C3DCA2806D14}"/>
              </a:ext>
            </a:extLst>
          </p:cNvPr>
          <p:cNvSpPr txBox="1"/>
          <p:nvPr/>
        </p:nvSpPr>
        <p:spPr>
          <a:xfrm>
            <a:off x="8083050" y="6411713"/>
            <a:ext cx="413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Testing for Al</a:t>
            </a:r>
            <a:r>
              <a:rPr lang="en-US" sz="18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1800" i="1" dirty="0">
                <a:latin typeface="Verdana" panose="020B0604030504040204" pitchFamily="34" charset="0"/>
                <a:ea typeface="Verdana" panose="020B0604030504040204" pitchFamily="34" charset="0"/>
              </a:rPr>
              <a:t> concentration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F54A27-A04D-44DB-BBE2-D42D3FCDA4B4}"/>
              </a:ext>
            </a:extLst>
          </p:cNvPr>
          <p:cNvSpPr txBox="1"/>
          <p:nvPr/>
        </p:nvSpPr>
        <p:spPr>
          <a:xfrm>
            <a:off x="13121" y="818047"/>
            <a:ext cx="502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1.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94B53F-4A8B-413F-B55A-0E56715718F7}"/>
              </a:ext>
            </a:extLst>
          </p:cNvPr>
          <p:cNvSpPr txBox="1"/>
          <p:nvPr/>
        </p:nvSpPr>
        <p:spPr>
          <a:xfrm>
            <a:off x="3272676" y="786905"/>
            <a:ext cx="502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DFEF3B-C355-4188-93B5-901CFE9EF80C}"/>
              </a:ext>
            </a:extLst>
          </p:cNvPr>
          <p:cNvSpPr txBox="1"/>
          <p:nvPr/>
        </p:nvSpPr>
        <p:spPr>
          <a:xfrm>
            <a:off x="6718460" y="772294"/>
            <a:ext cx="502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3.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8B6B07-917A-4A2B-8E71-D3F4ABAB5A01}"/>
              </a:ext>
            </a:extLst>
          </p:cNvPr>
          <p:cNvSpPr txBox="1"/>
          <p:nvPr/>
        </p:nvSpPr>
        <p:spPr>
          <a:xfrm>
            <a:off x="784322" y="3645600"/>
            <a:ext cx="502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4.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771DC6-BD22-4E7A-ABF8-9AEB2A7B07B6}"/>
              </a:ext>
            </a:extLst>
          </p:cNvPr>
          <p:cNvSpPr txBox="1"/>
          <p:nvPr/>
        </p:nvSpPr>
        <p:spPr>
          <a:xfrm>
            <a:off x="4964770" y="3589204"/>
            <a:ext cx="502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5.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AEFD98-BE13-4A64-83F1-218B5CE7AA83}"/>
              </a:ext>
            </a:extLst>
          </p:cNvPr>
          <p:cNvSpPr txBox="1"/>
          <p:nvPr/>
        </p:nvSpPr>
        <p:spPr>
          <a:xfrm>
            <a:off x="8613857" y="3589533"/>
            <a:ext cx="5029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6.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B318ED-766B-4A02-9CA4-B13DE52B3372}"/>
              </a:ext>
            </a:extLst>
          </p:cNvPr>
          <p:cNvSpPr txBox="1"/>
          <p:nvPr/>
        </p:nvSpPr>
        <p:spPr>
          <a:xfrm>
            <a:off x="11919020" y="653930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99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906D939-21C3-4CAC-9F2E-E69A9EB9C596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F594F7-E9B5-493E-B09A-918C7FC4A416}"/>
              </a:ext>
            </a:extLst>
          </p:cNvPr>
          <p:cNvSpPr/>
          <p:nvPr/>
        </p:nvSpPr>
        <p:spPr bwMode="auto">
          <a:xfrm>
            <a:off x="0" y="0"/>
            <a:ext cx="12192000" cy="754053"/>
          </a:xfrm>
          <a:prstGeom prst="rect">
            <a:avLst/>
          </a:prstGeom>
          <a:solidFill>
            <a:srgbClr val="1B203D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DATA ANALYSIS AND RESULTS 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0317D0-53A7-40CE-9B0B-E2C3C8D379E0}"/>
              </a:ext>
            </a:extLst>
          </p:cNvPr>
          <p:cNvSpPr txBox="1"/>
          <p:nvPr/>
        </p:nvSpPr>
        <p:spPr>
          <a:xfrm>
            <a:off x="135118" y="2278949"/>
            <a:ext cx="45569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Table 1: Collected data on initial and final concentrations of Al</a:t>
            </a:r>
            <a:r>
              <a:rPr lang="en-US" sz="15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 for each algae mass and observed average removal efficiencies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04A7FE-330B-4676-AF23-F851078F3B38}"/>
              </a:ext>
            </a:extLst>
          </p:cNvPr>
          <p:cNvSpPr txBox="1"/>
          <p:nvPr/>
        </p:nvSpPr>
        <p:spPr>
          <a:xfrm>
            <a:off x="5574322" y="6188842"/>
            <a:ext cx="66176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Figure 2: Average removal efficiency versus algae mass</a:t>
            </a:r>
          </a:p>
        </p:txBody>
      </p:sp>
      <p:pic>
        <p:nvPicPr>
          <p:cNvPr id="7" name="Picture 6" descr="A picture containing text, receipt, crossword puzzle&#10;&#10;Description automatically generated">
            <a:extLst>
              <a:ext uri="{FF2B5EF4-FFF2-40B4-BE49-F238E27FC236}">
                <a16:creationId xmlns:a16="http://schemas.microsoft.com/office/drawing/2014/main" id="{9A4B8775-A408-422F-8F20-6B3ED0C50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" y="3063779"/>
            <a:ext cx="4844865" cy="1770491"/>
          </a:xfrm>
          <a:prstGeom prst="rect">
            <a:avLst/>
          </a:prstGeom>
        </p:spPr>
      </p:pic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C70D0744-8403-4C75-916D-96CE812BC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2243" r="4268" b="5273"/>
          <a:stretch/>
        </p:blipFill>
        <p:spPr>
          <a:xfrm>
            <a:off x="4931229" y="1077058"/>
            <a:ext cx="7125653" cy="513763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96F743-7BD3-40F3-B2B7-2A74EB754F15}"/>
              </a:ext>
            </a:extLst>
          </p:cNvPr>
          <p:cNvCxnSpPr>
            <a:cxnSpLocks/>
          </p:cNvCxnSpPr>
          <p:nvPr/>
        </p:nvCxnSpPr>
        <p:spPr bwMode="auto">
          <a:xfrm>
            <a:off x="7341577" y="1755826"/>
            <a:ext cx="3403401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B741761-D1D3-484F-B69A-13F8B4FC3C6A}"/>
              </a:ext>
            </a:extLst>
          </p:cNvPr>
          <p:cNvSpPr txBox="1"/>
          <p:nvPr/>
        </p:nvSpPr>
        <p:spPr>
          <a:xfrm>
            <a:off x="11919020" y="653930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123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E840FC4-52CA-47E5-BBE5-A8D4A5D399F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90ABB5F-BB6D-4C80-8103-14B9D8DB0C17}"/>
                </a:ext>
              </a:extLst>
            </p:cNvPr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815FCDB-2960-4CC3-A574-5D6EDE28A91A}"/>
                </a:ext>
              </a:extLst>
            </p:cNvPr>
            <p:cNvSpPr/>
            <p:nvPr/>
          </p:nvSpPr>
          <p:spPr bwMode="auto">
            <a:xfrm>
              <a:off x="0" y="0"/>
              <a:ext cx="12192000" cy="754053"/>
            </a:xfrm>
            <a:prstGeom prst="rect">
              <a:avLst/>
            </a:prstGeom>
            <a:solidFill>
              <a:srgbClr val="1B203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	DATA ANALYSIS AND RESULTS</a:t>
              </a:r>
              <a:r>
                <a:rPr lang="en-US" sz="2800" b="1" baseline="30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</a:t>
              </a:r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E6EF883-67B0-40E6-8B2C-F52C9BAD3B85}"/>
              </a:ext>
            </a:extLst>
          </p:cNvPr>
          <p:cNvSpPr txBox="1"/>
          <p:nvPr/>
        </p:nvSpPr>
        <p:spPr>
          <a:xfrm>
            <a:off x="146353" y="6150277"/>
            <a:ext cx="7674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Figure 3: Isotherm of Biosorption 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(amount of metal adsorbed </a:t>
            </a:r>
          </a:p>
          <a:p>
            <a:pPr algn="ctr"/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per unit mass of algae (q) versus equilibrium concentration of Al</a:t>
            </a:r>
            <a:r>
              <a:rPr lang="en-US" sz="15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 (C</a:t>
            </a:r>
            <a:r>
              <a:rPr lang="en-US" sz="15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))</a:t>
            </a:r>
            <a:endParaRPr lang="en-US" sz="1500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5B7BD-47E5-450F-83D1-10719C30D278}"/>
              </a:ext>
            </a:extLst>
          </p:cNvPr>
          <p:cNvSpPr txBox="1"/>
          <p:nvPr/>
        </p:nvSpPr>
        <p:spPr>
          <a:xfrm>
            <a:off x="7724362" y="3089123"/>
            <a:ext cx="4613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Table 2: Isotherm of Biosorption Parameters</a:t>
            </a:r>
          </a:p>
        </p:txBody>
      </p:sp>
      <p:pic>
        <p:nvPicPr>
          <p:cNvPr id="11" name="Picture 10" descr="Chart, table&#10;&#10;Description automatically generated with medium confidence">
            <a:extLst>
              <a:ext uri="{FF2B5EF4-FFF2-40B4-BE49-F238E27FC236}">
                <a16:creationId xmlns:a16="http://schemas.microsoft.com/office/drawing/2014/main" id="{7FBB126B-3119-457B-A5C2-5C9CE3839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6" y="3429001"/>
            <a:ext cx="3651143" cy="653936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9C15308A-3A9C-4777-A17A-558E996E8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" t="5987" r="2675" b="2557"/>
          <a:stretch/>
        </p:blipFill>
        <p:spPr>
          <a:xfrm>
            <a:off x="146354" y="781746"/>
            <a:ext cx="7724361" cy="54277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07DD18-E79A-4691-9438-5F7BF7DE9469}"/>
              </a:ext>
            </a:extLst>
          </p:cNvPr>
          <p:cNvSpPr txBox="1"/>
          <p:nvPr/>
        </p:nvSpPr>
        <p:spPr>
          <a:xfrm>
            <a:off x="-37550" y="6689214"/>
            <a:ext cx="12267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Verdana" panose="020B0604030504040204" pitchFamily="34" charset="0"/>
                <a:ea typeface="Verdana" panose="020B0604030504040204" pitchFamily="34" charset="0"/>
              </a:rPr>
              <a:t>[5] </a:t>
            </a:r>
            <a:r>
              <a:rPr lang="en-US" sz="7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J. R. </a:t>
            </a:r>
            <a:r>
              <a:rPr lang="en-US" sz="700" b="0" i="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Mihelcic</a:t>
            </a:r>
            <a:r>
              <a:rPr lang="en-US" sz="7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J. B. Zimmerman, </a:t>
            </a:r>
            <a:r>
              <a:rPr lang="en-US" sz="700" b="0" i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Environmental Engineering: Fundamentals, Sustainability, Design</a:t>
            </a:r>
            <a:r>
              <a:rPr lang="en-US" sz="700" b="0" i="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2nd ed. John Wiley &amp; Sons, Inc. , 2014.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576AF8-FB89-4E27-8626-B6A775736CD6}"/>
              </a:ext>
            </a:extLst>
          </p:cNvPr>
          <p:cNvSpPr txBox="1"/>
          <p:nvPr/>
        </p:nvSpPr>
        <p:spPr>
          <a:xfrm>
            <a:off x="11927812" y="649534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625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94049-E38C-432E-B4B9-B1D0A162E900}"/>
              </a:ext>
            </a:extLst>
          </p:cNvPr>
          <p:cNvSpPr txBox="1"/>
          <p:nvPr/>
        </p:nvSpPr>
        <p:spPr>
          <a:xfrm>
            <a:off x="6433350" y="4675388"/>
            <a:ext cx="46139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Table 3: Isotherm of Biosorption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2350B-8192-4C3D-94E2-7771A9ACC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92" y="4983165"/>
            <a:ext cx="6625610" cy="61162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DB0F521-9CE9-46BD-AB2B-BEE04E9F3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698" y="1856807"/>
            <a:ext cx="5707808" cy="4162194"/>
          </a:xfrm>
        </p:spPr>
        <p:txBody>
          <a:bodyPr wrap="square" anchor="t">
            <a:norm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Freundlich isotherm intensity parameter = 1/n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Sorption of the Al</a:t>
            </a:r>
            <a:r>
              <a:rPr lang="en-US" sz="2200" b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by algae is favorable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Recovery of yttrium by </a:t>
            </a:r>
            <a:r>
              <a:rPr lang="en-US" sz="2200" b="1" i="1" dirty="0">
                <a:latin typeface="Verdana" panose="020B0604030504040204" pitchFamily="34" charset="0"/>
                <a:ea typeface="Verdana" panose="020B0604030504040204" pitchFamily="34" charset="0"/>
              </a:rPr>
              <a:t>Scenedesmus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</a:rPr>
              <a:t> is possible</a:t>
            </a:r>
          </a:p>
          <a:p>
            <a:pPr marL="0" indent="0"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188" lvl="1" indent="0">
              <a:buNone/>
            </a:pPr>
            <a:endParaRPr lang="en-US" sz="2100" dirty="0">
              <a:solidFill>
                <a:srgbClr val="1B203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C5EB9-326E-4EA0-B079-6F551B37E475}"/>
              </a:ext>
            </a:extLst>
          </p:cNvPr>
          <p:cNvSpPr txBox="1"/>
          <p:nvPr/>
        </p:nvSpPr>
        <p:spPr>
          <a:xfrm>
            <a:off x="6323293" y="1471111"/>
            <a:ext cx="48744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Table 1: Collected data on initial and final concentrations of Al</a:t>
            </a:r>
            <a:r>
              <a:rPr lang="en-US" sz="1500" i="1" baseline="30000" dirty="0">
                <a:latin typeface="Verdana" panose="020B0604030504040204" pitchFamily="34" charset="0"/>
                <a:ea typeface="Verdana" panose="020B0604030504040204" pitchFamily="34" charset="0"/>
              </a:rPr>
              <a:t>3+</a:t>
            </a:r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 for each algae mass and observed average removal efficiencies</a:t>
            </a:r>
          </a:p>
        </p:txBody>
      </p:sp>
      <p:pic>
        <p:nvPicPr>
          <p:cNvPr id="9" name="Picture 8" descr="A picture containing text, receipt, crossword puzzle&#10;&#10;Description automatically generated">
            <a:extLst>
              <a:ext uri="{FF2B5EF4-FFF2-40B4-BE49-F238E27FC236}">
                <a16:creationId xmlns:a16="http://schemas.microsoft.com/office/drawing/2014/main" id="{6DED4407-76DF-40A9-8A5D-F16D63EBD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73" y="2259698"/>
            <a:ext cx="5526316" cy="201951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CEA6FC-3C1A-4F9F-89C6-F96AFA309F7A}"/>
              </a:ext>
            </a:extLst>
          </p:cNvPr>
          <p:cNvSpPr/>
          <p:nvPr/>
        </p:nvSpPr>
        <p:spPr bwMode="auto">
          <a:xfrm>
            <a:off x="5948673" y="3168821"/>
            <a:ext cx="5522976" cy="219456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E5169E-A16B-49BC-A800-EDF6BD1021F2}"/>
              </a:ext>
            </a:extLst>
          </p:cNvPr>
          <p:cNvSpPr/>
          <p:nvPr/>
        </p:nvSpPr>
        <p:spPr bwMode="auto">
          <a:xfrm>
            <a:off x="8244513" y="4983165"/>
            <a:ext cx="1270000" cy="61162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7C849-EEAD-4EC4-8551-D5B788359016}"/>
              </a:ext>
            </a:extLst>
          </p:cNvPr>
          <p:cNvSpPr txBox="1"/>
          <p:nvPr/>
        </p:nvSpPr>
        <p:spPr>
          <a:xfrm>
            <a:off x="-66179" y="6664542"/>
            <a:ext cx="122671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1B203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[5] </a:t>
            </a:r>
            <a:r>
              <a:rPr lang="en-US" sz="700" b="0" i="0" dirty="0">
                <a:solidFill>
                  <a:srgbClr val="1B20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J. R. </a:t>
            </a:r>
            <a:r>
              <a:rPr lang="en-US" sz="700" b="0" i="0" dirty="0" err="1">
                <a:solidFill>
                  <a:srgbClr val="1B20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Mihelcic</a:t>
            </a:r>
            <a:r>
              <a:rPr lang="en-US" sz="700" b="0" i="0" dirty="0">
                <a:solidFill>
                  <a:srgbClr val="1B20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and J. B. Zimmerman, </a:t>
            </a:r>
            <a:r>
              <a:rPr lang="en-US" sz="700" b="0" i="1" dirty="0">
                <a:solidFill>
                  <a:srgbClr val="1B20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Environmental Engineering: Fundamentals, Sustainability, Design</a:t>
            </a:r>
            <a:r>
              <a:rPr lang="en-US" sz="700" b="0" i="0" dirty="0">
                <a:solidFill>
                  <a:srgbClr val="1B203D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2nd ed. John Wiley &amp; Sons, Inc. , 2014.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26CC1-BE30-4DAB-A939-75EE0CAE2D5C}"/>
              </a:ext>
            </a:extLst>
          </p:cNvPr>
          <p:cNvSpPr txBox="1"/>
          <p:nvPr/>
        </p:nvSpPr>
        <p:spPr>
          <a:xfrm>
            <a:off x="11919020" y="653930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5246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88BA8AC-9DC6-4147-9D01-E0A3EB5146A9}"/>
              </a:ext>
            </a:extLst>
          </p:cNvPr>
          <p:cNvGrpSpPr/>
          <p:nvPr/>
        </p:nvGrpSpPr>
        <p:grpSpPr>
          <a:xfrm>
            <a:off x="0" y="-15951"/>
            <a:ext cx="12192000" cy="6873951"/>
            <a:chOff x="-9550400" y="1851926"/>
            <a:chExt cx="12192000" cy="68739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EF7CDE-8FCF-4DDA-B956-BF534A6467A7}"/>
                </a:ext>
              </a:extLst>
            </p:cNvPr>
            <p:cNvSpPr/>
            <p:nvPr/>
          </p:nvSpPr>
          <p:spPr bwMode="auto">
            <a:xfrm>
              <a:off x="-9550400" y="1867877"/>
              <a:ext cx="12192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9F8702-3E33-4E93-9A6C-F1C050FED9DE}"/>
                </a:ext>
              </a:extLst>
            </p:cNvPr>
            <p:cNvSpPr/>
            <p:nvPr/>
          </p:nvSpPr>
          <p:spPr bwMode="auto">
            <a:xfrm>
              <a:off x="-9550400" y="1851926"/>
              <a:ext cx="12192000" cy="1123384"/>
            </a:xfrm>
            <a:prstGeom prst="rect">
              <a:avLst/>
            </a:prstGeom>
            <a:solidFill>
              <a:srgbClr val="1B203D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2C905F8-6CB3-4AF8-916D-C97A90536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8" y="1222343"/>
            <a:ext cx="11879385" cy="2353919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64982E-7AC6-4874-8989-16AB97F8186A}"/>
              </a:ext>
            </a:extLst>
          </p:cNvPr>
          <p:cNvSpPr txBox="1"/>
          <p:nvPr/>
        </p:nvSpPr>
        <p:spPr>
          <a:xfrm>
            <a:off x="2157920" y="3553701"/>
            <a:ext cx="7589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Figure 4: Sequential biosorption procedure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98D81-51C1-4648-96A9-99F81E49BBE3}"/>
              </a:ext>
            </a:extLst>
          </p:cNvPr>
          <p:cNvSpPr txBox="1"/>
          <p:nvPr/>
        </p:nvSpPr>
        <p:spPr>
          <a:xfrm>
            <a:off x="2375184" y="6551440"/>
            <a:ext cx="7589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latin typeface="Verdana" panose="020B0604030504040204" pitchFamily="34" charset="0"/>
                <a:ea typeface="Verdana" panose="020B0604030504040204" pitchFamily="34" charset="0"/>
              </a:rPr>
              <a:t>Figure 5: Overall Representation of Sequential Batch Reactors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7A217C-37A7-4AA8-A9BD-78063B88356F}"/>
              </a:ext>
            </a:extLst>
          </p:cNvPr>
          <p:cNvSpPr txBox="1">
            <a:spLocks/>
          </p:cNvSpPr>
          <p:nvPr/>
        </p:nvSpPr>
        <p:spPr bwMode="auto">
          <a:xfrm>
            <a:off x="408973" y="93822"/>
            <a:ext cx="110869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9pPr>
          </a:lstStyle>
          <a:p>
            <a:pPr algn="l"/>
            <a:r>
              <a:rPr lang="en-US" kern="0" dirty="0">
                <a:latin typeface="Verdana" panose="020B0604030504040204" pitchFamily="34" charset="0"/>
                <a:ea typeface="Verdana" panose="020B0604030504040204" pitchFamily="34" charset="0"/>
              </a:rPr>
              <a:t>FUTURE RESEARCH</a:t>
            </a:r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24208F7C-4927-4097-B256-D2DF4E541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8" y="3945665"/>
            <a:ext cx="11879385" cy="2615174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65FABF-158F-4A6C-915F-50B2B6797EDE}"/>
              </a:ext>
            </a:extLst>
          </p:cNvPr>
          <p:cNvSpPr/>
          <p:nvPr/>
        </p:nvSpPr>
        <p:spPr bwMode="auto">
          <a:xfrm>
            <a:off x="8557934" y="5349100"/>
            <a:ext cx="3413950" cy="45720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24D0DF-7B4C-479A-8AC2-089F7A34A385}"/>
              </a:ext>
            </a:extLst>
          </p:cNvPr>
          <p:cNvSpPr txBox="1"/>
          <p:nvPr/>
        </p:nvSpPr>
        <p:spPr>
          <a:xfrm>
            <a:off x="11919020" y="653930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3918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AE392A-DA15-42DA-9381-9B02B969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04" y="1521786"/>
            <a:ext cx="6599218" cy="44147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NAU NASA Space Grant Program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Nadine Barlow, Ph.D.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Paloma Davidson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NAU Biology and Environmental Engineering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David John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Adam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Bringhurst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Terry Baxter, Ph.D.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  <a:p>
            <a:endParaRPr lang="en-US" dirty="0"/>
          </a:p>
        </p:txBody>
      </p:sp>
      <p:pic>
        <p:nvPicPr>
          <p:cNvPr id="5" name="Picture 4" descr="A picture containing wall, indoor, device, cluttered&#10;&#10;Description automatically generated">
            <a:extLst>
              <a:ext uri="{FF2B5EF4-FFF2-40B4-BE49-F238E27FC236}">
                <a16:creationId xmlns:a16="http://schemas.microsoft.com/office/drawing/2014/main" id="{639D4E82-2028-4C11-BDE4-C837E74B6A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/>
          <a:stretch/>
        </p:blipFill>
        <p:spPr>
          <a:xfrm rot="5400000">
            <a:off x="7452109" y="1576244"/>
            <a:ext cx="4606456" cy="4114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6BBB5-F2C2-4E03-B8E0-C67E70968B3D}"/>
              </a:ext>
            </a:extLst>
          </p:cNvPr>
          <p:cNvSpPr txBox="1"/>
          <p:nvPr/>
        </p:nvSpPr>
        <p:spPr>
          <a:xfrm>
            <a:off x="7698256" y="5936553"/>
            <a:ext cx="4114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</a:rPr>
              <a:t>Figure 6: Making algae media in the lab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82AB27-E247-40D0-B196-28343901D7FF}"/>
              </a:ext>
            </a:extLst>
          </p:cNvPr>
          <p:cNvSpPr txBox="1">
            <a:spLocks/>
          </p:cNvSpPr>
          <p:nvPr/>
        </p:nvSpPr>
        <p:spPr bwMode="auto">
          <a:xfrm>
            <a:off x="334239" y="118370"/>
            <a:ext cx="110869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 cap="sm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Calibri" pitchFamily="34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03D7C"/>
                </a:solidFill>
                <a:latin typeface="Arial" charset="0"/>
              </a:defRPr>
            </a:lvl9pPr>
          </a:lstStyle>
          <a:p>
            <a:pPr algn="l"/>
            <a:r>
              <a:rPr lang="en-US" kern="0" dirty="0">
                <a:latin typeface="Verdana" panose="020B0604030504040204" pitchFamily="34" charset="0"/>
                <a:ea typeface="Verdana" panose="020B0604030504040204" pitchFamily="34" charset="0"/>
              </a:rPr>
              <a:t>ACKNOWLEDGMENTS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44B91-C39A-4897-B18E-E6CFABFDB51A}"/>
              </a:ext>
            </a:extLst>
          </p:cNvPr>
          <p:cNvSpPr txBox="1"/>
          <p:nvPr/>
        </p:nvSpPr>
        <p:spPr>
          <a:xfrm>
            <a:off x="11919020" y="6539305"/>
            <a:ext cx="408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32995480"/>
      </p:ext>
    </p:extLst>
  </p:cSld>
  <p:clrMapOvr>
    <a:masterClrMapping/>
  </p:clrMapOvr>
</p:sld>
</file>

<file path=ppt/theme/theme1.xml><?xml version="1.0" encoding="utf-8"?>
<a:theme xmlns:a="http://schemas.openxmlformats.org/drawingml/2006/main" name="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U_Preside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_Preside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_Preside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0731 277153 Update PPT Template on Marketing Web Page 4-3</Template>
  <TotalTime>5290</TotalTime>
  <Words>546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Hebrew Scholar</vt:lpstr>
      <vt:lpstr>Calibri</vt:lpstr>
      <vt:lpstr>Rial</vt:lpstr>
      <vt:lpstr>Verdana</vt:lpstr>
      <vt:lpstr>Dark-Blue-Vertical-PPT-Template</vt:lpstr>
      <vt:lpstr>1_Dark-Blue-Vertical-PPT-Template</vt:lpstr>
      <vt:lpstr>Rare Earth Metal Recovery from Waste Stream Using Algae</vt:lpstr>
      <vt:lpstr>Introduction</vt:lpstr>
      <vt:lpstr>PowerPoint Presentation</vt:lpstr>
      <vt:lpstr>PowerPoint Presentation</vt:lpstr>
      <vt:lpstr>PowerPoint Presentation</vt:lpstr>
      <vt:lpstr>CONCLUSION5</vt:lpstr>
      <vt:lpstr>PowerPoint Presentation</vt:lpstr>
      <vt:lpstr>PowerPoint Presentation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 Zecher</dc:creator>
  <cp:lastModifiedBy>Alexa M Rosenthal</cp:lastModifiedBy>
  <cp:revision>98</cp:revision>
  <dcterms:created xsi:type="dcterms:W3CDTF">2018-12-04T18:58:16Z</dcterms:created>
  <dcterms:modified xsi:type="dcterms:W3CDTF">2021-04-09T19:15:14Z</dcterms:modified>
</cp:coreProperties>
</file>